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sldIdLst>
    <p:sldId id="678" r:id="rId2"/>
    <p:sldId id="683" r:id="rId3"/>
    <p:sldId id="682" r:id="rId4"/>
    <p:sldId id="684" r:id="rId5"/>
    <p:sldId id="687" r:id="rId6"/>
    <p:sldId id="686" r:id="rId7"/>
    <p:sldId id="688" r:id="rId8"/>
    <p:sldId id="689" r:id="rId9"/>
    <p:sldId id="690" r:id="rId10"/>
    <p:sldId id="692" r:id="rId11"/>
    <p:sldId id="693" r:id="rId1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83265" autoAdjust="0"/>
  </p:normalViewPr>
  <p:slideViewPr>
    <p:cSldViewPr snapToGrid="0">
      <p:cViewPr varScale="1">
        <p:scale>
          <a:sx n="105" d="100"/>
          <a:sy n="105" d="100"/>
        </p:scale>
        <p:origin x="2792" y="200"/>
      </p:cViewPr>
      <p:guideLst>
        <p:guide orient="horz" pos="2143"/>
        <p:guide pos="2880"/>
      </p:guideLst>
    </p:cSldViewPr>
  </p:slideViewPr>
  <p:outlineViewPr>
    <p:cViewPr>
      <p:scale>
        <a:sx n="33" d="100"/>
        <a:sy n="33" d="100"/>
      </p:scale>
      <p:origin x="0" y="3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115" y="-77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64" cy="49624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186" y="0"/>
            <a:ext cx="2945964" cy="496244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5B125EB-6320-411E-AAD8-31A1DC0DDEC3}" type="datetimeFigureOut">
              <a:rPr lang="zh-CN" altLang="en-US"/>
              <a:pPr>
                <a:defRPr/>
              </a:pPr>
              <a:t>2020/11/19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073" y="4715152"/>
            <a:ext cx="5437530" cy="4467869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300"/>
            <a:ext cx="2945964" cy="49624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186" y="9430300"/>
            <a:ext cx="2945964" cy="49624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E3501E4-AAFB-4FC7-8823-2D4B99B57A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9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0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7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3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797A-D2D5-1741-A28D-99721BC244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5F2E-3B71-47CC-87A9-54652DD1E79E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>
              <a:defRPr/>
            </a:pPr>
            <a:fld id="{4211F4DC-2D2C-4ACE-8E14-95EC78DFBA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75812" name="Picture 4" descr="C:\Users\thinkpad\Desktop\2100112126-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4270" cy="12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0"/>
            <a:ext cx="7772400" cy="1284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D306-21A0-43F8-B298-940A784BB0D7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47E5-D7FD-4AF1-9350-02F394FF0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232C-E377-4CE1-8FAC-4F90C123FBFC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0AC6-3408-469F-8D78-FD5BF73C7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306"/>
            <a:ext cx="7063483" cy="1005583"/>
          </a:xfrm>
        </p:spPr>
        <p:txBody>
          <a:bodyPr/>
          <a:lstStyle>
            <a:lvl1pPr algn="l"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108"/>
            <a:ext cx="8229600" cy="4641056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l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0585-2A34-4DF6-9BDD-E089CEC47CFE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2B558C15-E8AC-44F5-BA8F-7602BDAACF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 descr="C:\Users\thinkpad\Desktop\2100112126-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83" y="20888"/>
            <a:ext cx="1280417" cy="12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123290" y="1347690"/>
            <a:ext cx="888714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FD09-3E58-4EC0-8D3E-E73D6D0765C7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C479-8C6F-4A10-8EED-EAE6662A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C571-E064-4372-956D-8F62000AAA8D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E2BA-E02A-46C0-9058-78CBBD64B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3B39-EFC8-4983-A58C-883D86ABEA9D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F21B-739E-42F8-8787-857CF37ED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D183-BEAE-4225-9827-7A0091BE490B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4D40-92CB-4D3E-862C-FEF605AD4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5091-FF6D-4139-BA92-7884FF7A8650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CE8C-2D47-4C2E-8A3B-33F0F94E3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EEFD-3BB6-465D-B8FA-F10342F0C2B0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E119-D144-4241-9011-A660C38BA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4D9B-A152-4039-9D59-FA805809D238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C244-BA27-4695-B9EC-C55B73B9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14759-0185-48B4-8BBF-EFAC7AC020D8}" type="datetime1">
              <a:rPr lang="en-US" altLang="zh-CN"/>
              <a:pPr>
                <a:defRPr/>
              </a:pPr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65C5B-2BCB-403C-BB52-580105A26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c3.zhimg.com/80/783717210e68e234d4c41e3c3095dc7e_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42" y="2782388"/>
            <a:ext cx="3797867" cy="22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课程实验：大整数乘法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计算两个大整数</a:t>
                </a:r>
                <a:r>
                  <a:rPr lang="en-US" altLang="zh-CN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A</a:t>
                </a: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和</a:t>
                </a:r>
                <a:r>
                  <a:rPr lang="en-US" altLang="zh-CN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B</a:t>
                </a: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的乘积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为了简化分析，我们假设两个大整数均为</a:t>
                </a:r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N</a:t>
                </a: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位，例如</a:t>
                </a:r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:</a:t>
                </a:r>
              </a:p>
              <a:p>
                <a:pPr lvl="2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𝑨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 = </m:t>
                    </m:r>
                    <m:r>
                      <a:rPr lang="en-US" altLang="zh-CN" sz="16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𝟖𝟐𝟑𝟗𝟏𝟕𝟒𝟖𝟏𝟗𝟐𝟑𝟕𝟖𝟒𝟗𝟐𝟑𝟕𝟖</m:t>
                    </m:r>
                  </m:oMath>
                </a14:m>
                <a:r>
                  <a:rPr lang="en-US" altLang="zh-CN" sz="1600" b="1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/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𝑩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/>
                      </a:rPr>
                      <m:t> = </m:t>
                    </m:r>
                    <m:r>
                      <a:rPr lang="en-US" altLang="zh-CN" sz="16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ea typeface="Cambria Math"/>
                      </a:rPr>
                      <m:t>𝟐𝟑𝟖𝟐𝟏𝟗𝟑𝟒𝟖𝟗𝟐𝟐𝟑𝟏𝟗𝟒𝟏𝟕𝟑𝟖</m:t>
                    </m:r>
                  </m:oMath>
                </a14:m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=?</m:t>
                    </m:r>
                  </m:oMath>
                </a14:m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方法：小学乘法（竖式手算）</a:t>
                </a:r>
                <a:endParaRPr lang="zh-CN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Cambria Math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时间复杂度为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我们将大整数以多项式的形式表示：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20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𝐍</m:t>
                        </m:r>
                        <m:r>
                          <a:rPr lang="en-US" altLang="zh-CN" sz="20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000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𝐛</m:t>
                            </m:r>
                          </m:e>
                          <m:sub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𝐣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𝐱</m:t>
                            </m:r>
                          </m:e>
                          <m:sup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𝐣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d>
                      <m:d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上述的大整数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即为多项式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𝟏𝟎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处的值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  <a:blipFill>
                <a:blip r:embed="rId4"/>
                <a:stretch>
                  <a:fillRect l="-997" b="-1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E89E3C1-C0DB-8046-92DC-D3DC67E25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49" y="2303249"/>
            <a:ext cx="6653531" cy="1702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解大整数乘法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IDFT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</p:spPr>
            <p:txBody>
              <a:bodyPr/>
              <a:lstStyle/>
              <a:p>
                <a:pPr eaLnBrk="1" hangingPunct="1"/>
                <a:r>
                  <a:rPr lang="en-US" altLang="zh-CN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IDFT</a:t>
                </a: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：将点值表示转换成系数表示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范德蒙德矩阵的逆矩阵：</a:t>
                </a:r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IDFT</a:t>
                </a: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与</a:t>
                </a:r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DFT</a:t>
                </a: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运算过程一致</a:t>
                </a:r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𝒂</m:t>
                    </m:r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𝒚</m:t>
                    </m:r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的位置互换</a:t>
                </a:r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代替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，对</a:t>
                </a:r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FFT</a:t>
                </a: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输出结果乘以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fPr>
                      <m:num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den>
                    </m:f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使用</a:t>
                </a:r>
                <a:r>
                  <a:rPr lang="en-US" altLang="zh-CN" sz="2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FFT</a:t>
                </a:r>
                <a:r>
                  <a:rPr lang="zh-CN" altLang="en-US" sz="22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解大整数乘法：</a:t>
                </a:r>
                <a:endParaRPr lang="en-US" altLang="zh-CN" sz="2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  <a:blipFill>
                <a:blip r:embed="rId4"/>
                <a:stretch>
                  <a:fillRect l="-983" t="-3409" b="-100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17319" y="5907951"/>
                <a:ext cx="6309361" cy="507831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=</m:t>
                      </m:r>
                      <m:r>
                        <a:rPr lang="en-US" altLang="zh-CN" b="1" i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𝐈𝐃𝐅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 ( </m:t>
                      </m:r>
                      <m:r>
                        <a:rPr lang="en-US" altLang="zh-CN" b="1" i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𝐃𝐅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𝑨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⋅</m:t>
                      </m:r>
                      <m:r>
                        <a:rPr lang="en-US" altLang="zh-CN" b="1" i="0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𝐃𝐅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𝐓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𝒏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 )</m:t>
                      </m:r>
                    </m:oMath>
                  </m:oMathPara>
                </a14:m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19" y="5907951"/>
                <a:ext cx="6309361" cy="507831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课程实验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FFT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解大整数乘法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91" y="1428538"/>
            <a:ext cx="8849018" cy="223309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目标：</a:t>
            </a:r>
            <a:endParaRPr lang="en-US" altLang="zh-CN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marL="457200" lvl="1" indent="0" eaLnBrk="1" hangingPunct="1">
              <a:lnSpc>
                <a:spcPct val="150000"/>
              </a:lnSpc>
              <a:buNone/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1. 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实现利用分治法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2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求解大整数乘法；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marL="457200" lvl="1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2. 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能够理解快速傅里叶变换求解大整数乘法的思想，体会其中的分治</a:t>
            </a:r>
            <a:r>
              <a:rPr lang="zh-CN" alt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思想。（选做）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要求：</a:t>
            </a:r>
            <a:endParaRPr lang="en-US" altLang="zh-CN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语言：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C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、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C++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、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Python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以及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Java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2.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代码：独立完成，需要对主要的部分提供注释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3.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文档：包括求解思想和运行结果两部分（代码单独提供），求解思想即为完整的分析过程（写出自己的思考为佳），运行结果为对特定数据的运行结果（包括两部分：自己本地测试不少于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5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组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100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位以下数据（自拟，结果截图），并将代码提交到</a:t>
            </a:r>
            <a:r>
              <a:rPr lang="en-US" altLang="zh-CN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Leetcode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 Multiply Strings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（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https://leetcode.com/problems/multiply-strings/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）测试运行，将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Submission Detail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截图）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4.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提交：将代码（只要包含代码的文件）和文档提交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5.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命名：代码和文档打包为：实验一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+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学号</a:t>
            </a:r>
            <a:r>
              <a:rPr lang="en-US" altLang="zh-CN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+</a:t>
            </a:r>
            <a:r>
              <a:rPr lang="zh-CN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姓名</a:t>
            </a:r>
            <a:endParaRPr lang="en-US" altLang="zh-CN" sz="1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大整数乘法：分治法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我们尝试使用分治法解大整数乘法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例：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𝟐𝟏𝟑𝟓</m:t>
                    </m:r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𝟒𝟎𝟏𝟒</m:t>
                    </m:r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=?</m:t>
                    </m:r>
                  </m:oMath>
                </a14:m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解：将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均划分为相同长度的两部分（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）</a:t>
                </a:r>
                <a:endParaRPr lang="en-US" altLang="zh-CN" sz="1600" b="1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2" eaLnBrk="1" hangingPunct="1">
                  <a:lnSpc>
                    <a:spcPts val="2200"/>
                  </a:lnSpc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d>
                      <m:d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𝟐𝟏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𝟑𝟓</m:t>
                        </m:r>
                      </m:e>
                    </m:d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d>
                      <m:d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𝟒𝟎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sSup>
                          <m:sSupPr>
                            <m:ctrlP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𝟏𝟒</m:t>
                        </m:r>
                      </m:e>
                    </m:d>
                  </m:oMath>
                </a14:m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ts val="2200"/>
                  </a:lnSpc>
                </a:pP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𝟐𝟏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𝟒𝟎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𝟒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d>
                      <m:d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𝟐𝟏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𝟏𝟒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𝟑𝟓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𝟒𝟎</m:t>
                        </m:r>
                      </m:e>
                    </m:d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𝟑𝟓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𝟏𝟒</m:t>
                    </m:r>
                  </m:oMath>
                </a14:m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我们定义分治法</a:t>
                </a:r>
                <a:r>
                  <a:rPr lang="en-US" altLang="zh-CN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1</a:t>
                </a: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：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将一个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位的大整数划分为两个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/</m:t>
                    </m:r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位的大整数</a:t>
                </a: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ts val="22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16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6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(</a:t>
                </a: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位整数，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</a:t>
                </a: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/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位整数 </a:t>
                </a:r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)</a:t>
                </a: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= 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</m:sup>
                    </m:sSup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pt-BR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 </m:t>
                    </m:r>
                    <m:d>
                      <m:dPr>
                        <m:ctrlP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 </m:t>
                        </m:r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pt-BR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 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2000" b="1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时间复杂度：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𝑻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)=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𝟒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𝑻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/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)+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𝑶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)=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𝑶</m:t>
                    </m:r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计算复杂度没有得到改进！如果要改进复杂度，就必须减少子问题数量！</a:t>
                </a:r>
                <a:endParaRPr lang="en-US" altLang="zh-C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  <a:blipFill>
                <a:blip r:embed="rId3"/>
                <a:stretch>
                  <a:fillRect l="-959" r="-3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大整数乘法：分治法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方法</a:t>
                </a:r>
                <a:r>
                  <a:rPr lang="en-US" altLang="zh-CN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1</a:t>
                </a: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中，我们需要计算</a:t>
                </a:r>
                <a:r>
                  <a:rPr lang="en-US" altLang="zh-CN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4</a:t>
                </a: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24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/</m:t>
                    </m:r>
                    <m:r>
                      <a:rPr lang="en-US" altLang="zh-CN" sz="24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位大整数乘法，能否减少？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2000" b="1" i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我们尝试转换系数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pt-BR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0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20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endParaRPr lang="pt-BR" altLang="zh-CN" sz="2000" b="1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BR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d>
                      <m:dPr>
                        <m:ctrlP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𝑨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d>
                      <m:dPr>
                        <m:ctrlP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𝑩</m:t>
                            </m:r>
                          </m:e>
                          <m:sub>
                            <m:r>
                              <a:rPr lang="pt-BR" altLang="zh-CN" sz="18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BR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pt-BR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     </a:t>
                </a:r>
                <a: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 2" panose="05020102010507070707" pitchFamily="18" charset="2"/>
                  </a:rPr>
                  <a:t></a:t>
                </a:r>
                <a:endParaRPr lang="en-US" altLang="zh-CN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457200" lvl="1" indent="0" eaLnBrk="1" hangingPunct="1">
                  <a:lnSpc>
                    <a:spcPct val="150000"/>
                  </a:lnSpc>
                  <a:buNone/>
                </a:pPr>
                <a:r>
                  <a:rPr lang="en-US" altLang="zh-CN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	 </a:t>
                </a:r>
                <a14:m>
                  <m:oMath xmlns:m="http://schemas.openxmlformats.org/officeDocument/2006/math"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= 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</m:sup>
                    </m:sSup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+</m:t>
                    </m:r>
                    <m:r>
                      <m:rPr>
                        <m:nor/>
                      </m:rPr>
                      <a:rPr lang="en-US" altLang="zh-CN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黑体" pitchFamily="49" charset="-122"/>
                        <a:sym typeface="Wingdings 2" panose="05020102010507070707" pitchFamily="18" charset="2"/>
                      </a:rPr>
                      <m:t></m:t>
                    </m:r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sSup>
                      <m:s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pt-BR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+ 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b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𝑩</m:t>
                        </m:r>
                      </m:e>
                      <m:sub>
                        <m:r>
                          <a:rPr lang="pt-BR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分治法</a:t>
                </a:r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1</a:t>
                </a: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解</a:t>
                </a:r>
                <a14:m>
                  <m:oMath xmlns:m="http://schemas.openxmlformats.org/officeDocument/2006/math">
                    <m:r>
                      <a:rPr lang="pt-BR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20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</a:t>
                </a:r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4</a:t>
                </a: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次乘法转变为</a:t>
                </a:r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3</a:t>
                </a: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次乘法</a:t>
                </a: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由此可得改进后的时间复杂度为：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𝑻</m:t>
                    </m:r>
                    <m:d>
                      <m:dPr>
                        <m:ctrlP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</m:d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 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𝟑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𝑻</m:t>
                    </m:r>
                    <m:d>
                      <m:dPr>
                        <m:ctrlP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Pr>
                          <m:num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𝑶</m:t>
                    </m:r>
                    <m:d>
                      <m:dPr>
                        <m:ctrlP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</m:d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𝑶</m:t>
                    </m:r>
                    <m:d>
                      <m:d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pt-BR" altLang="zh-CN" sz="20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𝒍𝒐𝒈</m:t>
                            </m:r>
                            <m:sSup>
                              <m:sSupPr>
                                <m:ctrlPr>
                                  <a:rPr lang="en-US" altLang="zh-CN" sz="2000" b="1" i="1" dirty="0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 i="1" dirty="0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000" b="1" i="1" dirty="0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𝟑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pt-BR" altLang="zh-CN" sz="20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≈ 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e>
                      <m:sup>
                        <m:r>
                          <a:rPr lang="pt-BR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.</m:t>
                        </m:r>
                        <m:r>
                          <a:rPr lang="en-US" altLang="zh-CN" sz="20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𝟓𝟖𝟓</m:t>
                        </m:r>
                      </m:sup>
                    </m:sSup>
                  </m:oMath>
                </a14:m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spcBef>
                    <a:spcPts val="1200"/>
                  </a:spcBef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如果将大整数分成更多段，用更复杂的方式把它们组合起来，将有可能得到更优的算法。</a:t>
                </a:r>
                <a:endParaRPr lang="pt-BR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  <a:blipFill>
                <a:blip r:embed="rId3"/>
                <a:stretch>
                  <a:fillRect l="-997" r="-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8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解大整数乘法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多项式的点值表示法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ts val="2200"/>
                  </a:lnSpc>
                  <a:spcBef>
                    <a:spcPts val="1200"/>
                  </a:spcBef>
                </a:pP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例如</a:t>
                </a:r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N</a:t>
                </a: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次多项式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0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0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</a:t>
                </a: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可以表示为</a:t>
                </a:r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N</a:t>
                </a: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个点值对所形成的集合</a:t>
                </a: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ts val="22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{</m:t>
                    </m:r>
                    <m:d>
                      <m:d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d>
                      <m:d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d>
                      <m:dPr>
                        <m:ctrlP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600" b="1" i="1" dirty="0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e>
                    </m:d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⋯</m:t>
                    </m:r>
                    <m:r>
                      <a:rPr lang="en-US" altLang="zh-CN" sz="16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6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)}</m:t>
                    </m:r>
                  </m:oMath>
                </a14:m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b>
                    </m:sSub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b>
                    </m:sSub>
                    <m:r>
                      <a:rPr lang="en-US" altLang="zh-CN" sz="16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lnSpc>
                    <a:spcPts val="2200"/>
                  </a:lnSpc>
                  <a:spcBef>
                    <a:spcPts val="1200"/>
                  </a:spcBef>
                  <a:buNone/>
                </a:pPr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lnSpc>
                    <a:spcPts val="2200"/>
                  </a:lnSpc>
                  <a:spcBef>
                    <a:spcPts val="1200"/>
                  </a:spcBef>
                  <a:buNone/>
                </a:pPr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lnSpc>
                    <a:spcPts val="2200"/>
                  </a:lnSpc>
                  <a:spcBef>
                    <a:spcPts val="1200"/>
                  </a:spcBef>
                  <a:buNone/>
                </a:pPr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其中左边的矩阵是范德蒙德矩阵，记作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𝑽</m:t>
                    </m:r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⋯</m:t>
                    </m:r>
                    <m:sSub>
                      <m:sSub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相异，范德蒙德矩阵可逆 </a:t>
                </a:r>
                <a:r>
                  <a:rPr lang="en-US" altLang="zh-CN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 </a:t>
                </a:r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系数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6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𝒏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−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  <a:sym typeface="Wingdings" panose="05000000000000000000" pitchFamily="2" charset="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6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zh-CN" altLang="en-US" sz="1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有唯一解</a:t>
                </a:r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/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点值对乘法</a:t>
                </a: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记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 </m:t>
                            </m:r>
                          </m:e>
                        </m:d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d>
                          <m:d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d>
                          <m:d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 </m:t>
                            </m:r>
                          </m:e>
                        </m:d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⋯</m:t>
                        </m:r>
                        <m:d>
                          <m:d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𝑵</m:t>
                                </m:r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−</m:t>
                                </m:r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𝑵</m:t>
                                </m:r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−</m:t>
                                </m:r>
                                <m:r>
                                  <a:rPr lang="en-US" altLang="zh-CN" sz="1800" b="1" i="1" dirty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记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{</m:t>
                    </m:r>
                    <m:d>
                      <m:d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e>
                    </m:d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d>
                      <m:d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d>
                      <m:d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1800" b="1" i="1" dirty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e>
                    </m:d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⋯(</m:t>
                    </m:r>
                    <m:sSub>
                      <m:sSub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sz="1800" b="1" i="1" dirty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)}</m:t>
                    </m:r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𝑩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  <a:sym typeface="Wingdings" panose="05000000000000000000" pitchFamily="2" charset="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{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𝟎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𝒏</m:t>
                        </m:r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altLang="zh-CN" sz="18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  <a:sym typeface="Wingdings" panose="05000000000000000000" pitchFamily="2" charset="2"/>
                  </a:rPr>
                  <a:t>处的值为</a:t>
                </a:r>
                <a14:m>
                  <m:oMath xmlns:m="http://schemas.openxmlformats.org/officeDocument/2006/math"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{</m:t>
                    </m:r>
                    <m:sSubSup>
                      <m:sSub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⋯</m:t>
                    </m:r>
                    <m:sSubSup>
                      <m:sSubSupPr>
                        <m:ctrlP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𝑵</m:t>
                            </m:r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−</m:t>
                            </m:r>
                            <m:r>
                              <a:rPr lang="en-US" altLang="zh-CN" sz="1800" b="1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  <m:sup>
                        <m:r>
                          <a:rPr lang="en-US" altLang="zh-CN" sz="18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′</m:t>
                        </m:r>
                      </m:sup>
                    </m:sSubSup>
                    <m:r>
                      <a:rPr lang="en-US" altLang="zh-CN" sz="18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}</m:t>
                    </m:r>
                  </m:oMath>
                </a14:m>
                <a:endParaRPr lang="en-US" altLang="zh-CN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3"/>
                <a:ext cx="8898902" cy="5002417"/>
              </a:xfrm>
              <a:blipFill>
                <a:blip r:embed="rId3"/>
                <a:stretch>
                  <a:fillRect l="-997" b="-5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245" y="2970698"/>
            <a:ext cx="5137387" cy="133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4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解大整数乘法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思路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(1)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3" y="1450634"/>
                <a:ext cx="8898902" cy="605768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使用点值表示法解多项式乘法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24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通过使用快速傅里叶变换（</a:t>
                </a:r>
                <a:r>
                  <a:rPr lang="en-US" altLang="zh-CN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FFT</a:t>
                </a:r>
                <a:r>
                  <a:rPr lang="zh-CN" alt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），可以使得计算点值对和系数的时间复杂度降为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𝑶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en-US" altLang="zh-CN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𝐥𝐨𝐠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3" y="1450634"/>
                <a:ext cx="8898902" cy="605768"/>
              </a:xfrm>
              <a:blipFill>
                <a:blip r:embed="rId3"/>
                <a:stretch>
                  <a:fillRect l="-997" b="-789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914399" y="2135502"/>
                <a:ext cx="2325189" cy="1310615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𝒋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=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𝒋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=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135502"/>
                <a:ext cx="2325189" cy="1310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692589" y="2440072"/>
                <a:ext cx="2325189" cy="701474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𝒋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=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𝒋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89" y="2440072"/>
                <a:ext cx="2325189" cy="701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914398" y="4097954"/>
                <a:ext cx="2325189" cy="175432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𝑨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𝟐</m:t>
                              </m:r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𝑵</m:t>
                              </m:r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−</m:t>
                              </m:r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, 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𝑩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8" y="4097954"/>
                <a:ext cx="2325189" cy="1754326"/>
              </a:xfrm>
              <a:prstGeom prst="rect">
                <a:avLst/>
              </a:prstGeom>
              <a:blipFill>
                <a:blip r:embed="rId6"/>
                <a:stretch>
                  <a:fillRect b="-273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206380" y="4097954"/>
                <a:ext cx="1305101" cy="1754326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𝟑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𝑪</m:t>
                      </m:r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(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𝒙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𝑵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ea typeface="黑体" pitchFamily="49" charset="-122"/>
                            </a:rPr>
                            <m:t>𝟏</m:t>
                          </m:r>
                        </m:sub>
                      </m:sSub>
                      <m:r>
                        <a:rPr lang="en-US" altLang="zh-CN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380" y="4097954"/>
                <a:ext cx="1305101" cy="1754326"/>
              </a:xfrm>
              <a:prstGeom prst="rect">
                <a:avLst/>
              </a:prstGeom>
              <a:blipFill>
                <a:blip r:embed="rId7"/>
                <a:stretch>
                  <a:fillRect b="-273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>
            <a:stCxn id="10" idx="3"/>
            <a:endCxn id="11" idx="1"/>
          </p:cNvCxnSpPr>
          <p:nvPr/>
        </p:nvCxnSpPr>
        <p:spPr>
          <a:xfrm flipV="1">
            <a:off x="3239588" y="2790809"/>
            <a:ext cx="245300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803933" y="2366013"/>
            <a:ext cx="1246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itchFamily="49" charset="-122"/>
                <a:cs typeface="+mn-cs"/>
              </a:rPr>
              <a:t>直接相乘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3319838" y="2872184"/>
                <a:ext cx="261479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时间复杂度为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𝑶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(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)</m:t>
                    </m:r>
                  </m:oMath>
                </a14:m>
                <a:endParaRPr lang="zh-CN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黑体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38" y="2872184"/>
                <a:ext cx="2614797" cy="407099"/>
              </a:xfrm>
              <a:prstGeom prst="rect">
                <a:avLst/>
              </a:prstGeom>
              <a:blipFill>
                <a:blip r:embed="rId8"/>
                <a:stretch>
                  <a:fillRect l="-2797" t="-11940" b="-28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19"/>
          <p:cNvCxnSpPr>
            <a:stCxn id="10" idx="2"/>
            <a:endCxn id="12" idx="0"/>
          </p:cNvCxnSpPr>
          <p:nvPr/>
        </p:nvCxnSpPr>
        <p:spPr>
          <a:xfrm flipH="1">
            <a:off x="2076993" y="3446117"/>
            <a:ext cx="1" cy="651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76490" y="3504745"/>
                <a:ext cx="43522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选择合适的点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,⋯,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𝟐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𝑵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,</a:t>
                </a:r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求值</a:t>
                </a: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0" y="3504745"/>
                <a:ext cx="4352264" cy="400110"/>
              </a:xfrm>
              <a:prstGeom prst="rect">
                <a:avLst/>
              </a:prstGeom>
              <a:blipFill>
                <a:blip r:embed="rId9"/>
                <a:stretch>
                  <a:fillRect l="-1681" t="-13636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/>
          <p:cNvCxnSpPr>
            <a:stCxn id="12" idx="3"/>
            <a:endCxn id="13" idx="1"/>
          </p:cNvCxnSpPr>
          <p:nvPr/>
        </p:nvCxnSpPr>
        <p:spPr>
          <a:xfrm>
            <a:off x="3239587" y="4975117"/>
            <a:ext cx="29667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932265" y="4563137"/>
            <a:ext cx="157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黑体" pitchFamily="49" charset="-122"/>
                <a:cs typeface="+mn-cs"/>
              </a:rPr>
              <a:t>点值对相乘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3591583" y="5017197"/>
                <a:ext cx="26147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时间复杂度为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𝑶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𝒏</m:t>
                    </m:r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)</m:t>
                    </m:r>
                  </m:oMath>
                </a14:m>
                <a:endParaRPr lang="zh-CN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黑体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583" y="5017197"/>
                <a:ext cx="2614797" cy="400110"/>
              </a:xfrm>
              <a:prstGeom prst="rect">
                <a:avLst/>
              </a:prstGeom>
              <a:blipFill>
                <a:blip r:embed="rId10"/>
                <a:stretch>
                  <a:fillRect l="-2564" t="-13636" b="-28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/>
          <p:cNvCxnSpPr>
            <a:stCxn id="13" idx="0"/>
            <a:endCxn id="11" idx="2"/>
          </p:cNvCxnSpPr>
          <p:nvPr/>
        </p:nvCxnSpPr>
        <p:spPr>
          <a:xfrm flipH="1" flipV="1">
            <a:off x="6855184" y="3141546"/>
            <a:ext cx="3747" cy="956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4663440" y="3504745"/>
                <a:ext cx="4143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黑体" pitchFamily="49" charset="-122"/>
                    <a:cs typeface="+mn-cs"/>
                  </a:rPr>
                  <a:t>（插值）计算系数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𝟎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cs typeface="+mn-cs"/>
                      </a:rPr>
                      <m:t>,⋯,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𝒄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𝟐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𝑵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−</m:t>
                        </m:r>
                        <m:r>
                          <a:rPr lang="en-US" altLang="zh-CN" sz="20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endParaRPr lang="zh-CN" alt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黑体" pitchFamily="49" charset="-122"/>
                  <a:cs typeface="+mn-cs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3504745"/>
                <a:ext cx="4143233" cy="400110"/>
              </a:xfrm>
              <a:prstGeom prst="rect">
                <a:avLst/>
              </a:prstGeom>
              <a:blipFill>
                <a:blip r:embed="rId11"/>
                <a:stretch>
                  <a:fillRect l="-1618" t="-1363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88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解大整数乘法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思路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(2)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例：利用点值对表示法求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𝟏𝟏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𝟐𝟐</m:t>
                    </m:r>
                  </m:oMath>
                </a14:m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多项式表示法：</a:t>
                </a:r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</a:t>
                </a: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𝟏𝟏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𝟏𝟎</m:t>
                        </m:r>
                      </m:e>
                    </m:d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𝟐𝟐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𝟏𝟎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均为一次多项式（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）</a:t>
                </a:r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𝑪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至多为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−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次多项式</a:t>
                </a:r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为了计算简便，我们取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𝑵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值，分别为</a:t>
                </a:r>
                <a14:m>
                  <m:oMath xmlns:m="http://schemas.openxmlformats.org/officeDocument/2006/math">
                    <m:r>
                      <a:rPr lang="en-US" altLang="zh-CN" sz="1800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𝟑</m:t>
                    </m:r>
                  </m:oMath>
                </a14:m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</a:t>
                </a: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并计算对应的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endParaRPr lang="en-US" altLang="zh-CN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𝑵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×</m:t>
                    </m:r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𝑩</m:t>
                    </m:r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𝑪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在对应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𝒙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的值</a:t>
                </a:r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  <a:blipFill>
                <a:blip r:embed="rId3"/>
                <a:stretch>
                  <a:fillRect l="-945" b="-92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206451"/>
                  </p:ext>
                </p:extLst>
              </p:nvPr>
            </p:nvGraphicFramePr>
            <p:xfrm>
              <a:off x="476363" y="5223829"/>
              <a:ext cx="3455557" cy="755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13">
                      <a:extLst>
                        <a:ext uri="{9D8B030D-6E8A-4147-A177-3AD203B41FA5}">
                          <a16:colId xmlns:a16="http://schemas.microsoft.com/office/drawing/2014/main" val="3458121674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2263607803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57536007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696467876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45824518"/>
                        </a:ext>
                      </a:extLst>
                    </a:gridCol>
                  </a:tblGrid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853883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𝑪</m:t>
                                </m:r>
                                <m:d>
                                  <m:dPr>
                                    <m:ctrlPr>
                                      <a:rPr lang="en-US" altLang="zh-CN" sz="1600" b="1" i="1"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黑体" pitchFamily="49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1" i="1"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黑体" pitchFamily="49" charset="-122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8594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206451"/>
                  </p:ext>
                </p:extLst>
              </p:nvPr>
            </p:nvGraphicFramePr>
            <p:xfrm>
              <a:off x="476363" y="5223829"/>
              <a:ext cx="3455557" cy="755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13">
                      <a:extLst>
                        <a:ext uri="{9D8B030D-6E8A-4147-A177-3AD203B41FA5}">
                          <a16:colId xmlns:a16="http://schemas.microsoft.com/office/drawing/2014/main" val="3458121674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2263607803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57536007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696467876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45824518"/>
                        </a:ext>
                      </a:extLst>
                    </a:gridCol>
                  </a:tblGrid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980" t="-1587" r="-460784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88793" t="-1587" r="-305172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8793" t="-1587" r="-205172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86325" t="-1587" r="-103419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89655" t="-1587" r="-4310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1853883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980" t="-103226" r="-460784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88793" t="-103226" r="-30517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88793" t="-103226" r="-20517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86325" t="-103226" r="-10341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89655" t="-103226" r="-4310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5945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931920" y="5042529"/>
                <a:ext cx="4519748" cy="1117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黑体" pitchFamily="49" charset="-122"/>
                                      <a:sym typeface="Wingdings" panose="05000000000000000000" pitchFamily="2" charset="2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  <a:sym typeface="Wingdings" panose="05000000000000000000" pitchFamily="2" charset="2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b="1" i="1" smtClean="0"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黑体" pitchFamily="49" charset="-122"/>
                                  <a:sym typeface="Wingdings" panose="05000000000000000000" pitchFamily="2" charset="2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  <a:sym typeface="Wingdings" panose="05000000000000000000" pitchFamily="2" charset="2"/>
                  </a:rPr>
                  <a:t> 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𝟏𝟏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×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𝟐𝟐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𝑪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𝟏𝟎</m:t>
                        </m:r>
                      </m:e>
                    </m:d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𝟐𝟒𝟐</m:t>
                    </m:r>
                  </m:oMath>
                </a14:m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0" y="5042529"/>
                <a:ext cx="4519748" cy="1117614"/>
              </a:xfrm>
              <a:prstGeom prst="rect">
                <a:avLst/>
              </a:prstGeom>
              <a:blipFill>
                <a:blip r:embed="rId5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401302"/>
                  </p:ext>
                </p:extLst>
              </p:nvPr>
            </p:nvGraphicFramePr>
            <p:xfrm>
              <a:off x="2627386" y="3431632"/>
              <a:ext cx="3455557" cy="1132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13">
                      <a:extLst>
                        <a:ext uri="{9D8B030D-6E8A-4147-A177-3AD203B41FA5}">
                          <a16:colId xmlns:a16="http://schemas.microsoft.com/office/drawing/2014/main" val="3458121674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2263607803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57536007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696467876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45824518"/>
                        </a:ext>
                      </a:extLst>
                    </a:gridCol>
                  </a:tblGrid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853883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altLang="zh-CN" sz="1600" b="1" i="1"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黑体" pitchFamily="49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1" i="1"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C0C0C0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黑体" pitchFamily="49" charset="-122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2968856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𝑩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(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𝒙</m:t>
                                </m:r>
                                <m:r>
                                  <a:rPr lang="en-US" altLang="zh-CN" sz="16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3807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401302"/>
                  </p:ext>
                </p:extLst>
              </p:nvPr>
            </p:nvGraphicFramePr>
            <p:xfrm>
              <a:off x="2627386" y="3431632"/>
              <a:ext cx="3455557" cy="1132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0913">
                      <a:extLst>
                        <a:ext uri="{9D8B030D-6E8A-4147-A177-3AD203B41FA5}">
                          <a16:colId xmlns:a16="http://schemas.microsoft.com/office/drawing/2014/main" val="3458121674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2263607803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57536007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696467876"/>
                        </a:ext>
                      </a:extLst>
                    </a:gridCol>
                    <a:gridCol w="708661">
                      <a:extLst>
                        <a:ext uri="{9D8B030D-6E8A-4147-A177-3AD203B41FA5}">
                          <a16:colId xmlns:a16="http://schemas.microsoft.com/office/drawing/2014/main" val="1345824518"/>
                        </a:ext>
                      </a:extLst>
                    </a:gridCol>
                  </a:tblGrid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961" t="-1613" r="-460784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89655" t="-1613" r="-305172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89655" t="-1613" r="-205172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87179" t="-1613" r="-103419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90517" t="-1613" r="-4310" b="-2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1853883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961" t="-100000" r="-460784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89655" t="-100000" r="-305172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89655" t="-100000" r="-205172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87179" t="-100000" r="-103419" b="-1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90517" t="-100000" r="-4310" b="-10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2968856"/>
                      </a:ext>
                    </a:extLst>
                  </a:tr>
                  <a:tr h="37750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961" t="-203226" r="-46078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89655" t="-203226" r="-305172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89655" t="-203226" r="-205172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87179" t="-203226" r="-10341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390517" t="-203226" r="-4310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38077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808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解大整数乘法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单位复根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欧拉公式：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𝒊𝒖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𝒄𝒐𝒔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𝒖</m:t>
                        </m:r>
                      </m:e>
                    </m:d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𝒊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 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𝒔𝒊𝒏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𝒖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6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单位复根：满足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</m:oMath>
                </a14:m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的复数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𝝎</m:t>
                    </m:r>
                  </m:oMath>
                </a14:m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次单位复根</a:t>
                </a:r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次</a:t>
                </a: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单位</a:t>
                </a: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复根共有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个，分别为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𝒌</m:t>
                            </m:r>
                          </m:sup>
                        </m:sSub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𝒊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𝝅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𝒌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𝟎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−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𝟏</m:t>
                    </m:r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个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次单位复根均匀分布在以复平面的原点为圆心的单位半径的圆周上</a:t>
                </a:r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性质：</a:t>
                </a:r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相消引理：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𝒅𝒏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𝒅𝒌</m:t>
                        </m:r>
                      </m:sup>
                    </m:sSub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sSubSup>
                      <m:sSub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折半引理：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(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𝒌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+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/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)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CN" sz="18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8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zh-CN" sz="18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𝒏</m:t>
                                </m:r>
                              </m:sub>
                              <m:sup>
                                <m:r>
                                  <a:rPr lang="en-US" altLang="zh-CN" sz="1800" b="1" i="1" smtClean="0"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C0C0C0"/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黑体" pitchFamily="49" charset="-122"/>
                                  </a:rPr>
                                  <m:t>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lnSpc>
                    <a:spcPct val="150000"/>
                  </a:lnSpc>
                  <a:buNone/>
                </a:pPr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	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+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/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p>
                    </m:sSub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=−</m:t>
                    </m:r>
                    <m:sSubSup>
                      <m:sSub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𝝎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𝒌</m:t>
                        </m:r>
                      </m:sup>
                    </m:sSubSup>
                  </m:oMath>
                </a14:m>
                <a:endParaRPr lang="en-US" altLang="zh-CN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/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我们选取</a:t>
                </a:r>
                <a14:m>
                  <m:oMath xmlns:m="http://schemas.openxmlformats.org/officeDocument/2006/math">
                    <m:r>
                      <a:rPr lang="en-US" altLang="zh-CN" sz="18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次</a:t>
                </a:r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单位</a:t>
                </a:r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复根来计算</a:t>
                </a:r>
                <a:r>
                  <a:rPr lang="en-US" altLang="zh-CN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n</a:t>
                </a:r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次多项式的值</a:t>
                </a:r>
                <a:endParaRPr lang="en-US" altLang="zh-CN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/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我们假设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𝒏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𝟐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的幂</a:t>
                </a:r>
                <a:endParaRPr lang="en-US" altLang="zh-CN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:endParaRPr lang="en-US" altLang="zh-CN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  <a:blipFill>
                <a:blip r:embed="rId3"/>
                <a:stretch>
                  <a:fillRect l="-983" b="-116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432" y="3683726"/>
            <a:ext cx="28670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7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解大整数乘法</a:t>
            </a: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分治法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</p:spPr>
            <p:txBody>
              <a:bodyPr/>
              <a:lstStyle/>
              <a:p>
                <a:pPr eaLnBrk="1" hangingPunct="1"/>
                <a:r>
                  <a:rPr lang="zh-CN" altLang="en-US" sz="24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定义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𝐲</m:t>
                        </m:r>
                      </m:e>
                      <m:sub>
                        <m:r>
                          <a:rPr lang="en-US" altLang="zh-CN" sz="2400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𝐤</m:t>
                        </m:r>
                      </m:sub>
                    </m:sSub>
                    <m:r>
                      <a:rPr lang="en-US" altLang="zh-CN" sz="2400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𝑨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𝒌</m:t>
                            </m:r>
                          </m:sup>
                        </m:sSubSup>
                      </m:e>
                    </m:d>
                    <m:r>
                      <a:rPr lang="en-US" altLang="zh-CN" sz="24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  <m:sup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zh-CN" sz="24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𝒌𝒋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𝒚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𝒚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 是</a:t>
                </a:r>
                <a14:m>
                  <m:oMath xmlns:m="http://schemas.openxmlformats.org/officeDocument/2006/math"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𝒂</m:t>
                    </m:r>
                    <m:r>
                      <a:rPr lang="en-US" altLang="zh-CN" sz="1800" b="1" i="0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的离散傅里叶变换</a:t>
                </a:r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(DFT)</a:t>
                </a:r>
              </a:p>
              <a:p>
                <a:pPr lvl="2" eaLnBrk="1" hangingPunct="1"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mbria Math" panose="02040503050406030204" pitchFamily="18" charset="0"/>
                    <a:ea typeface="黑体" pitchFamily="49" charset="-122"/>
                  </a:rPr>
                  <a:t>记作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𝒚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r>
                      <a:rPr lang="en-US" altLang="zh-CN" sz="1800" b="1" i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𝐃𝐅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𝐓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(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𝒂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ea typeface="黑体" pitchFamily="49" charset="-122"/>
                </a:endParaRP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将系数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性质分为两部分：奇数位系数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]</m:t>
                        </m:r>
                      </m:sup>
                    </m:sSup>
                  </m:oMath>
                </a14:m>
                <a:r>
                  <a:rPr lang="zh-CN" alt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和偶数位系数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]</m:t>
                        </m:r>
                      </m:sup>
                    </m:sSup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𝟐</m:t>
                        </m:r>
                      </m:sub>
                    </m:sSub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p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[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]</m:t>
                        </m:r>
                      </m:sup>
                    </m:sSup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=(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 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𝟑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,⋯,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𝒂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𝒏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dirty="0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b>
                    </m:sSub>
                    <m:r>
                      <a:rPr lang="en-US" altLang="zh-CN" sz="1800" b="1" i="1" dirty="0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)</m:t>
                    </m:r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lvl="2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sub>
                      <m:sup>
                        <m:f>
                          <m:f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Pr>
                          <m:num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[</m:t>
                            </m:r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𝟎</m:t>
                            </m:r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]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𝒙</m:t>
                        </m:r>
                      </m:e>
                    </m:d>
                    <m:r>
                      <a:rPr lang="en-US" altLang="zh-CN" sz="18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</m:ctrlPr>
                      </m:naryPr>
                      <m:sub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𝒋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=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𝟎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 </m:t>
                        </m:r>
                      </m:sub>
                      <m:sup>
                        <m:f>
                          <m:f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fPr>
                          <m:num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−</m:t>
                        </m:r>
                        <m:r>
                          <a:rPr lang="en-US" altLang="zh-CN" sz="18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b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[</m:t>
                            </m:r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𝟏</m:t>
                            </m:r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]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</a:rPr>
                              <m:t>𝒋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marL="914400" lvl="2" indent="0" eaLnBrk="1" hangingPunct="1">
                  <a:buNone/>
                </a:pPr>
                <a:r>
                  <a:rPr lang="en-US" altLang="zh-CN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𝑨</m:t>
                    </m:r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𝟎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𝒙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sz="1800" b="1" i="1" smtClean="0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p>
                        <m:r>
                          <a:rPr lang="en-US" altLang="zh-CN" sz="18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  <m:r>
                      <a:rPr lang="en-US" altLang="zh-CN" sz="18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altLang="zh-CN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02" y="1450633"/>
                <a:ext cx="9031897" cy="2233093"/>
              </a:xfrm>
              <a:blipFill>
                <a:blip r:embed="rId3"/>
                <a:stretch>
                  <a:fillRect l="-983" t="-23864" b="-66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310639" y="5041482"/>
                <a:ext cx="6309361" cy="1111843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𝒚</m:t>
                        </m:r>
                      </m:e>
                      <m:sub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b>
                    </m:sSub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        =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𝟎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𝐧</m:t>
                            </m:r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/</m:t>
                            </m:r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𝒌</m:t>
                            </m:r>
                          </m:sup>
                        </m:sSubSup>
                      </m:e>
                    </m:d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+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(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𝝎</m:t>
                        </m:r>
                      </m:e>
                      <m:sub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𝐧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/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𝟐</m:t>
                        </m:r>
                      </m:sub>
                      <m:sup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p>
                    </m:sSubSup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    </a:t>
                </a:r>
                <a:r>
                  <a:rPr lang="zh-CN" altLang="en-US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（消去引理）</a:t>
                </a:r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𝒚</m:t>
                        </m:r>
                      </m:e>
                      <m:sub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𝐧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/</m:t>
                        </m:r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𝟐</m:t>
                        </m:r>
                      </m:sub>
                    </m:sSub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𝟎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𝐧</m:t>
                            </m:r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/</m:t>
                            </m:r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𝒌</m:t>
                            </m:r>
                          </m:sup>
                        </m:sSubSup>
                      </m:e>
                    </m:d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−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𝝎</m:t>
                        </m:r>
                      </m:e>
                      <m:sub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𝒏</m:t>
                        </m:r>
                      </m:sub>
                      <m:sup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CN" b="1"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Cambria Math" panose="02040503050406030204" pitchFamily="18" charset="0"/>
                                <a:ea typeface="黑体" pitchFamily="49" charset="-122"/>
                                <a:sym typeface="Wingdings" panose="05000000000000000000" pitchFamily="2" charset="2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(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𝝎</m:t>
                        </m:r>
                      </m:e>
                      <m:sub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𝐧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/</m:t>
                        </m:r>
                        <m:r>
                          <a:rPr lang="en-US" altLang="zh-CN" b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𝟐</m:t>
                        </m:r>
                      </m:sub>
                      <m:sup>
                        <m:r>
                          <a:rPr lang="en-US" altLang="zh-CN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黑体" pitchFamily="49" charset="-122"/>
                            <a:sym typeface="Wingdings" panose="05000000000000000000" pitchFamily="2" charset="2"/>
                          </a:rPr>
                          <m:t>𝒌</m:t>
                        </m:r>
                      </m:sup>
                    </m:sSubSup>
                    <m:r>
                      <a:rPr lang="en-US" altLang="zh-CN" b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黑体" pitchFamily="49" charset="-122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      </a:t>
                </a:r>
                <a:r>
                  <a:rPr lang="zh-CN" altLang="en-US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黑体" pitchFamily="49" charset="-122"/>
                  </a:rPr>
                  <a:t>（折半引理）</a:t>
                </a:r>
                <a:endParaRPr lang="en-US" altLang="zh-CN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39" y="5041482"/>
                <a:ext cx="6309361" cy="1111843"/>
              </a:xfrm>
              <a:prstGeom prst="rect">
                <a:avLst/>
              </a:prstGeom>
              <a:blipFill>
                <a:blip r:embed="rId4"/>
                <a:stretch>
                  <a:fillRect b="-53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98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514"/>
            <a:ext cx="9144000" cy="608400"/>
          </a:xfrm>
        </p:spPr>
        <p:txBody>
          <a:bodyPr>
            <a:noAutofit/>
          </a:bodyPr>
          <a:lstStyle/>
          <a:p>
            <a:pPr marL="540000" algn="just" eaLnBrk="1" hangingPunct="1">
              <a:defRPr/>
            </a:pPr>
            <a:r>
              <a:rPr lang="en-US" altLang="zh-CN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FFT</a:t>
            </a:r>
            <a:r>
              <a:rPr lang="zh-CN" altLang="en-US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解大整数乘法</a:t>
            </a:r>
            <a:r>
              <a:rPr lang="en-US" altLang="zh-CN" i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FFT</a:t>
            </a:r>
            <a:endParaRPr lang="zh-CN" altLang="en-US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646" y="1472497"/>
            <a:ext cx="7262948" cy="47949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E09E5-1FF4-9141-95F7-5A432EF886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3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30620</TotalTime>
  <Words>1545</Words>
  <Application>Microsoft Macintosh PowerPoint</Application>
  <PresentationFormat>全屏显示(4:3)</PresentationFormat>
  <Paragraphs>174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华文楷体</vt:lpstr>
      <vt:lpstr>Arial</vt:lpstr>
      <vt:lpstr>Arial Rounded MT Bold</vt:lpstr>
      <vt:lpstr>Calibri</vt:lpstr>
      <vt:lpstr>Cambria Math</vt:lpstr>
      <vt:lpstr>Wingdings</vt:lpstr>
      <vt:lpstr>Office Theme</vt:lpstr>
      <vt:lpstr>课程实验：大整数乘法</vt:lpstr>
      <vt:lpstr>大整数乘法：分治法1</vt:lpstr>
      <vt:lpstr>大整数乘法：分治法2</vt:lpstr>
      <vt:lpstr>FFT解大整数乘法</vt:lpstr>
      <vt:lpstr>FFT解大整数乘法: 思路(1)</vt:lpstr>
      <vt:lpstr>FFT解大整数乘法: 思路(2)</vt:lpstr>
      <vt:lpstr>FFT解大整数乘法: 单位复根</vt:lpstr>
      <vt:lpstr>FFT解大整数乘法: 分治法</vt:lpstr>
      <vt:lpstr>FFT解大整数乘法: FFT</vt:lpstr>
      <vt:lpstr>FFT解大整数乘法: IDFT</vt:lpstr>
      <vt:lpstr>课程实验: FFT解大整数乘法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Mobihoc Huang</dc:title>
  <dc:creator>Huang</dc:creator>
  <cp:lastModifiedBy>82397</cp:lastModifiedBy>
  <cp:revision>2769</cp:revision>
  <dcterms:created xsi:type="dcterms:W3CDTF">2006-08-16T00:00:00Z</dcterms:created>
  <dcterms:modified xsi:type="dcterms:W3CDTF">2020-11-19T02:25:20Z</dcterms:modified>
</cp:coreProperties>
</file>